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c6c5f308c9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c6c5f308c9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c6c5f308c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c6c5f308c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c6c5f308c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c6c5f308c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c6c5f308c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c6c5f308c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c6c5f308c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c6c5f308c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c6c5f308c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c6c5f308c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c6c5f308c9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c6c5f308c9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c6c5f308c9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c6c5f308c9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IB Theatre</a:t>
            </a:r>
            <a:endParaRPr/>
          </a:p>
          <a:p>
            <a:pPr indent="0" lvl="0" marL="0" rtl="0" algn="ctr">
              <a:spcBef>
                <a:spcPts val="0"/>
              </a:spcBef>
              <a:spcAft>
                <a:spcPts val="0"/>
              </a:spcAft>
              <a:buNone/>
            </a:pPr>
            <a:r>
              <a:rPr lang="en"/>
              <a:t>Research Presentation</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Put theatre tradition here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Slides and RECOMMENDATIONS</a:t>
            </a:r>
            <a:endParaRPr/>
          </a:p>
        </p:txBody>
      </p:sp>
      <p:sp>
        <p:nvSpPr>
          <p:cNvPr id="61" name="Google Shape;61;p14"/>
          <p:cNvSpPr txBox="1"/>
          <p:nvPr>
            <p:ph idx="1" type="body"/>
          </p:nvPr>
        </p:nvSpPr>
        <p:spPr>
          <a:xfrm>
            <a:off x="311700" y="1152475"/>
            <a:ext cx="8520600" cy="38307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AutoNum type="arabicPeriod"/>
            </a:pPr>
            <a:r>
              <a:rPr lang="en"/>
              <a:t>I have made a basic set of slides indicating which criteria it is for.</a:t>
            </a:r>
            <a:endParaRPr/>
          </a:p>
          <a:p>
            <a:pPr indent="-334327" lvl="0" marL="457200" rtl="0" algn="l">
              <a:spcBef>
                <a:spcPts val="0"/>
              </a:spcBef>
              <a:spcAft>
                <a:spcPts val="0"/>
              </a:spcAft>
              <a:buSzPct val="100000"/>
              <a:buAutoNum type="arabicPeriod"/>
            </a:pPr>
            <a:r>
              <a:rPr lang="en"/>
              <a:t>You will use the same slide </a:t>
            </a:r>
            <a:r>
              <a:rPr lang="en"/>
              <a:t>presentation</a:t>
            </a:r>
            <a:r>
              <a:rPr lang="en"/>
              <a:t> for the first two criteria.  You do not need to use the slides for Criteria C as you will be </a:t>
            </a:r>
            <a:r>
              <a:rPr lang="en"/>
              <a:t>recording</a:t>
            </a:r>
            <a:r>
              <a:rPr lang="en"/>
              <a:t> it at home on your own.</a:t>
            </a:r>
            <a:endParaRPr/>
          </a:p>
          <a:p>
            <a:pPr indent="-334327" lvl="0" marL="457200" rtl="0" algn="l">
              <a:spcBef>
                <a:spcPts val="0"/>
              </a:spcBef>
              <a:spcAft>
                <a:spcPts val="0"/>
              </a:spcAft>
              <a:buSzPct val="100000"/>
              <a:buAutoNum type="arabicPeriod"/>
            </a:pPr>
            <a:r>
              <a:rPr lang="en"/>
              <a:t>Each slide has </a:t>
            </a:r>
            <a:r>
              <a:rPr b="1" lang="en"/>
              <a:t>Recommendations.  </a:t>
            </a:r>
            <a:r>
              <a:rPr lang="en"/>
              <a:t>The Recommendations let you know exactly what you need to do to reach the highest band marks.  </a:t>
            </a:r>
            <a:endParaRPr/>
          </a:p>
          <a:p>
            <a:pPr indent="-334327" lvl="0" marL="457200" rtl="0" algn="l">
              <a:spcBef>
                <a:spcPts val="0"/>
              </a:spcBef>
              <a:spcAft>
                <a:spcPts val="0"/>
              </a:spcAft>
              <a:buSzPct val="100000"/>
              <a:buAutoNum type="arabicPeriod"/>
            </a:pPr>
            <a:r>
              <a:rPr lang="en"/>
              <a:t>Each section of the criteria is marked individually so if you forget something from Criteria Ai you can not put it in Criteria Ci to get the points.  You have to make sure you include all the information </a:t>
            </a:r>
            <a:r>
              <a:rPr lang="en"/>
              <a:t>required</a:t>
            </a:r>
            <a:r>
              <a:rPr lang="en"/>
              <a:t> in each section.</a:t>
            </a:r>
            <a:endParaRPr/>
          </a:p>
          <a:p>
            <a:pPr indent="-334327" lvl="0" marL="457200" rtl="0" algn="l">
              <a:spcBef>
                <a:spcPts val="0"/>
              </a:spcBef>
              <a:spcAft>
                <a:spcPts val="0"/>
              </a:spcAft>
              <a:buSzPct val="100000"/>
              <a:buAutoNum type="arabicPeriod"/>
            </a:pPr>
            <a:r>
              <a:rPr lang="en"/>
              <a:t>After you have read the recommendations and asked Ms. N any questions delete them and put your bullet points, photos and videos where you need to.</a:t>
            </a:r>
            <a:endParaRPr/>
          </a:p>
          <a:p>
            <a:pPr indent="-334327" lvl="0" marL="457200" rtl="0" algn="l">
              <a:spcBef>
                <a:spcPts val="0"/>
              </a:spcBef>
              <a:spcAft>
                <a:spcPts val="0"/>
              </a:spcAft>
              <a:buSzPct val="100000"/>
              <a:buAutoNum type="arabicPeriod"/>
            </a:pPr>
            <a:r>
              <a:rPr lang="en"/>
              <a:t>You may add as many slides as you feel are necessary.</a:t>
            </a:r>
            <a:endParaRPr/>
          </a:p>
          <a:p>
            <a:pPr indent="-334327" lvl="0" marL="457200" rtl="0" algn="l">
              <a:spcBef>
                <a:spcPts val="0"/>
              </a:spcBef>
              <a:spcAft>
                <a:spcPts val="0"/>
              </a:spcAft>
              <a:buSzPct val="100000"/>
              <a:buAutoNum type="arabicPeriod"/>
            </a:pPr>
            <a:r>
              <a:rPr lang="en"/>
              <a:t>The end slides must include your bibliography.</a:t>
            </a:r>
            <a:endParaRPr/>
          </a:p>
          <a:p>
            <a:pPr indent="-334327" lvl="0" marL="457200" rtl="0" algn="l">
              <a:spcBef>
                <a:spcPts val="0"/>
              </a:spcBef>
              <a:spcAft>
                <a:spcPts val="0"/>
              </a:spcAft>
              <a:buSzPct val="100000"/>
              <a:buAutoNum type="arabicPeriod"/>
            </a:pPr>
            <a:r>
              <a:rPr lang="en"/>
              <a:t>After you record criteria B you will make sure your </a:t>
            </a:r>
            <a:r>
              <a:rPr lang="en"/>
              <a:t>google</a:t>
            </a:r>
            <a:r>
              <a:rPr lang="en"/>
              <a:t> slides are correct and then  you will submit them to me in the form of a PDF.</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Ai - Origins of the Tradition</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200">
                <a:solidFill>
                  <a:schemeClr val="dk1"/>
                </a:solidFill>
              </a:rPr>
              <a:t>RECOMMENDATION:</a:t>
            </a:r>
            <a:r>
              <a:rPr lang="en" sz="1200">
                <a:solidFill>
                  <a:schemeClr val="dk1"/>
                </a:solidFill>
              </a:rPr>
              <a:t>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en" sz="1200">
                <a:solidFill>
                  <a:schemeClr val="dk1"/>
                </a:solidFill>
              </a:rPr>
              <a:t>Owing to the time limit, it is not expected that the students provide an exhaustive explanation of the</a:t>
            </a:r>
            <a:endParaRPr sz="1200">
              <a:solidFill>
                <a:schemeClr val="dk1"/>
              </a:solidFill>
            </a:endParaRPr>
          </a:p>
          <a:p>
            <a:pPr indent="0" lvl="0" marL="0" rtl="0" algn="l">
              <a:spcBef>
                <a:spcPts val="0"/>
              </a:spcBef>
              <a:spcAft>
                <a:spcPts val="0"/>
              </a:spcAft>
              <a:buNone/>
            </a:pPr>
            <a:r>
              <a:rPr lang="en" sz="1200">
                <a:solidFill>
                  <a:schemeClr val="dk1"/>
                </a:solidFill>
              </a:rPr>
              <a:t>entire tradition and its elements in Criterion Ai.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en" sz="1200">
                <a:solidFill>
                  <a:schemeClr val="dk1"/>
                </a:solidFill>
              </a:rPr>
              <a:t>The student should, however, ensure that they are providing the examiner with an overview of the overall tradition (where did it start and what does it look like in practice). They may choose to focus on fewer aspects in greater depth (context, historical development or production and performance elements).</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Ai - How and why is it performed?</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200">
                <a:solidFill>
                  <a:schemeClr val="dk1"/>
                </a:solidFill>
              </a:rPr>
              <a:t>RECOMMENDATION:</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To reach the highest band in Ai there must be clear evidence of explanation, which is not simply a</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longer description of more of the elements of the tradition.</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Evidence of explanation may take the form of including explaining “why” - perhaps why the tradition</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developed as it did, why a certain element is used the way it is. Or the student may demonstrate real</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personal engagement with the material. Look for language such as “I think that”...”This tells me</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that”…”I can deduce from this…”</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 Or the student may have made connections between elements of</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the tradition; how the set and sound work together, how the costumes and make-up work together.</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A straightforward description of each of the elements of the tradition is not enough to push the</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work into explaining, no matter how long it is.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Aii - My chosen performance convention is </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400">
                <a:solidFill>
                  <a:schemeClr val="dk1"/>
                </a:solidFill>
              </a:rPr>
              <a:t>RECOMMENDATION</a:t>
            </a:r>
            <a:endParaRPr b="1" sz="1400">
              <a:solidFill>
                <a:schemeClr val="dk1"/>
              </a:solidFill>
            </a:endParaRPr>
          </a:p>
          <a:p>
            <a:pPr indent="0" lvl="0" marL="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lang="en" sz="1400">
                <a:solidFill>
                  <a:schemeClr val="dk1"/>
                </a:solidFill>
              </a:rPr>
              <a:t>Most students will make their chosen convention explicit</a:t>
            </a:r>
            <a:endParaRPr sz="1400">
              <a:solidFill>
                <a:schemeClr val="dk1"/>
              </a:solidFill>
            </a:endParaRPr>
          </a:p>
          <a:p>
            <a:pPr indent="0" lvl="0" marL="457200" rtl="0" algn="l">
              <a:spcBef>
                <a:spcPts val="0"/>
              </a:spcBef>
              <a:spcAft>
                <a:spcPts val="0"/>
              </a:spcAft>
              <a:buNone/>
            </a:pPr>
            <a:r>
              <a:t/>
            </a:r>
            <a:endParaRPr sz="1400">
              <a:solidFill>
                <a:schemeClr val="dk1"/>
              </a:solidFill>
            </a:endParaRPr>
          </a:p>
          <a:p>
            <a:pPr indent="0" lvl="0" marL="0" rtl="0" algn="l">
              <a:spcBef>
                <a:spcPts val="0"/>
              </a:spcBef>
              <a:spcAft>
                <a:spcPts val="0"/>
              </a:spcAft>
              <a:buNone/>
            </a:pPr>
            <a:r>
              <a:rPr lang="en" sz="1400">
                <a:solidFill>
                  <a:schemeClr val="dk1"/>
                </a:solidFill>
              </a:rPr>
              <a:t>In order to reach the higher bands in Aii students should provide a focused, detailed explanation of</a:t>
            </a:r>
            <a:endParaRPr sz="1400">
              <a:solidFill>
                <a:schemeClr val="dk1"/>
              </a:solidFill>
            </a:endParaRPr>
          </a:p>
          <a:p>
            <a:pPr indent="0" lvl="0" marL="0" rtl="0" algn="l">
              <a:spcBef>
                <a:spcPts val="0"/>
              </a:spcBef>
              <a:spcAft>
                <a:spcPts val="0"/>
              </a:spcAft>
              <a:buNone/>
            </a:pPr>
            <a:r>
              <a:rPr lang="en" sz="1400">
                <a:solidFill>
                  <a:schemeClr val="dk1"/>
                </a:solidFill>
              </a:rPr>
              <a:t>their chosen convention, the more specific the better. As with Ai, it may not be possible to provide</a:t>
            </a:r>
            <a:endParaRPr sz="1400">
              <a:solidFill>
                <a:schemeClr val="dk1"/>
              </a:solidFill>
            </a:endParaRPr>
          </a:p>
          <a:p>
            <a:pPr indent="0" lvl="0" marL="0" rtl="0" algn="l">
              <a:spcBef>
                <a:spcPts val="0"/>
              </a:spcBef>
              <a:spcAft>
                <a:spcPts val="0"/>
              </a:spcAft>
              <a:buNone/>
            </a:pPr>
            <a:r>
              <a:rPr lang="en" sz="1400">
                <a:solidFill>
                  <a:schemeClr val="dk1"/>
                </a:solidFill>
              </a:rPr>
              <a:t>an exhaustive explanation of the convention.</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Bi - </a:t>
            </a:r>
            <a:r>
              <a:rPr lang="en"/>
              <a:t>Exploration</a:t>
            </a:r>
            <a:r>
              <a:rPr lang="en"/>
              <a:t> of my Chosen Convention</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200">
                <a:solidFill>
                  <a:schemeClr val="dk1"/>
                </a:solidFill>
              </a:rPr>
              <a:t>RECOMMENDATION:</a:t>
            </a:r>
            <a:endParaRPr b="1"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en" sz="1200">
                <a:solidFill>
                  <a:schemeClr val="dk1"/>
                </a:solidFill>
              </a:rPr>
              <a:t>This is where the student talks about how they practically explored the convention. This should refer to the stages of their process of learning the convention through practical and physical exploration.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To reach the higher bands the student needs to demonstrate clear stages of growth and development and not simply report a series of exercises. This may include how their process developed over time, highlighting important moments, discussing and responding to specific feedback from their peer mentors, self evaluation and explaining how they moved through their</a:t>
            </a:r>
            <a:endParaRPr sz="1200">
              <a:solidFill>
                <a:schemeClr val="dk1"/>
              </a:solidFill>
            </a:endParaRPr>
          </a:p>
          <a:p>
            <a:pPr indent="0" lvl="0" marL="0" rtl="0" algn="l">
              <a:spcBef>
                <a:spcPts val="0"/>
              </a:spcBef>
              <a:spcAft>
                <a:spcPts val="0"/>
              </a:spcAft>
              <a:buNone/>
            </a:pPr>
            <a:r>
              <a:rPr lang="en" sz="1200">
                <a:solidFill>
                  <a:schemeClr val="dk1"/>
                </a:solidFill>
              </a:rPr>
              <a:t>stages of learning.</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The command terms for this criterion are deliberately ‘performative’ in that they require practical and physical demonstration, therefore, Bi must include a practical/physical demonstration which in this criterion can be demonstrated live and/or via pre-recorded moments/pictures from the process). Just showing pictures or videos is not enough to reach the highest bands, there must be an explanation that accompanies this.</a:t>
            </a:r>
            <a:endParaRPr sz="1200">
              <a:solidFill>
                <a:schemeClr val="dk1"/>
              </a:solidFill>
            </a:endParaRPr>
          </a:p>
          <a:p>
            <a:pPr indent="0" lvl="0" marL="0" rtl="0" algn="l">
              <a:spcBef>
                <a:spcPts val="0"/>
              </a:spcBef>
              <a:spcAft>
                <a:spcPts val="1200"/>
              </a:spcAft>
              <a:buNone/>
            </a:pPr>
            <a:r>
              <a:t/>
            </a:r>
            <a:endParaRPr>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2311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Bii - </a:t>
            </a:r>
            <a:r>
              <a:rPr lang="en"/>
              <a:t>Demonstration</a:t>
            </a:r>
            <a:r>
              <a:rPr lang="en"/>
              <a:t> of the Performance Convention </a:t>
            </a:r>
            <a:r>
              <a:rPr lang="en"/>
              <a:t>with</a:t>
            </a:r>
            <a:r>
              <a:rPr lang="en"/>
              <a:t> Traditional Performance Material</a:t>
            </a:r>
            <a:endParaRPr/>
          </a:p>
        </p:txBody>
      </p:sp>
      <p:sp>
        <p:nvSpPr>
          <p:cNvPr id="91" name="Google Shape;91;p19"/>
          <p:cNvSpPr txBox="1"/>
          <p:nvPr>
            <p:ph idx="1" type="body"/>
          </p:nvPr>
        </p:nvSpPr>
        <p:spPr>
          <a:xfrm>
            <a:off x="311700" y="1144200"/>
            <a:ext cx="8832300" cy="387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100">
                <a:solidFill>
                  <a:schemeClr val="dk1"/>
                </a:solidFill>
              </a:rPr>
              <a:t>The traditional performance material I will be using is (keep this introduction sentence and finish it with your chosen convention.)</a:t>
            </a:r>
            <a:endParaRPr b="1" sz="1100">
              <a:solidFill>
                <a:schemeClr val="dk1"/>
              </a:solidFill>
            </a:endParaRPr>
          </a:p>
          <a:p>
            <a:pPr indent="0" lvl="0" marL="0" rtl="0" algn="l">
              <a:spcBef>
                <a:spcPts val="1200"/>
              </a:spcBef>
              <a:spcAft>
                <a:spcPts val="0"/>
              </a:spcAft>
              <a:buNone/>
            </a:pPr>
            <a:r>
              <a:rPr b="1" lang="en" sz="1100">
                <a:solidFill>
                  <a:schemeClr val="dk1"/>
                </a:solidFill>
              </a:rPr>
              <a:t>Recommendations</a:t>
            </a:r>
            <a:endParaRPr b="1"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The physical demonstration for this criterion is not a sustained theatrical performance, but a demonstration of how each student has practically experimented with the performance convention in the context of the traditional performance material.</a:t>
            </a:r>
            <a:endParaRPr sz="1100">
              <a:solidFill>
                <a:schemeClr val="dk1"/>
              </a:solidFill>
            </a:endParaRPr>
          </a:p>
          <a:p>
            <a:pPr indent="0" lvl="0" marL="0" rtl="0" algn="l">
              <a:spcBef>
                <a:spcPts val="0"/>
              </a:spcBef>
              <a:spcAft>
                <a:spcPts val="0"/>
              </a:spcAft>
              <a:buNone/>
            </a:pPr>
            <a:r>
              <a:rPr lang="en" sz="1100">
                <a:solidFill>
                  <a:schemeClr val="dk1"/>
                </a:solidFill>
              </a:rPr>
              <a:t>Students must identify traditional material. If the material chosen is not from the tradition, they should be awarded 1 for Bii.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This includes adaptations of material and material that has been performed in the chosen tradition, but not written specifically for it. (eg. A Noh performance of Hamlet). We will accept material that might have been written at a later time than the original tradition and has clearly been written to be performed using the conventions of the chosen tradition. (e.g. “One Man Two Guv’nors by Richard Bean or a modern day Pantomime.)</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rPr lang="en" sz="1100">
                <a:solidFill>
                  <a:schemeClr val="dk1"/>
                </a:solidFill>
              </a:rPr>
              <a:t>Students are not required to give specific details. For example, they may choose to explore the physicality of a character from the Ramayana without specifically giving details of the Ramayana’s storyline. If NO material at all is chosen/mentioned, the student cannot be awarded marks in this criterion.</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0"/>
              </a:spcBef>
              <a:spcAft>
                <a:spcPts val="0"/>
              </a:spcAft>
              <a:buNone/>
            </a:pPr>
            <a:r>
              <a:rPr lang="en" sz="1100">
                <a:solidFill>
                  <a:schemeClr val="dk1"/>
                </a:solidFill>
              </a:rPr>
              <a:t>In order to reach the higher bands (3-4,5-6,7-8) in Bii they must demonstrate experimentation. This may involve ‘trying out’, suggesting another way of approaching the material or deconstructing with justification. A student who undertakes what might be considered a “rehearsal”, but with deconstruction and clear, creative and consistent personal choices and decisions can still reach the highest bands as this is clearly experimentation</a:t>
            </a:r>
            <a:endParaRPr sz="11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Bibliography - MLA style formatting</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Images Used - Citations</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